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8" r:id="rId8"/>
    <p:sldId id="267" r:id="rId9"/>
    <p:sldId id="268" r:id="rId10"/>
    <p:sldId id="269" r:id="rId11"/>
    <p:sldId id="270" r:id="rId12"/>
    <p:sldId id="271" r:id="rId13"/>
    <p:sldId id="272" r:id="rId14"/>
    <p:sldId id="265" r:id="rId15"/>
    <p:sldId id="273" r:id="rId16"/>
    <p:sldId id="279" r:id="rId17"/>
    <p:sldId id="284" r:id="rId18"/>
    <p:sldId id="266" r:id="rId19"/>
    <p:sldId id="280" r:id="rId20"/>
    <p:sldId id="281" r:id="rId21"/>
    <p:sldId id="282" r:id="rId22"/>
    <p:sldId id="283" r:id="rId23"/>
    <p:sldId id="274" r:id="rId24"/>
    <p:sldId id="285" r:id="rId25"/>
    <p:sldId id="286" r:id="rId26"/>
    <p:sldId id="289" r:id="rId27"/>
    <p:sldId id="292" r:id="rId28"/>
    <p:sldId id="290" r:id="rId29"/>
    <p:sldId id="291" r:id="rId30"/>
    <p:sldId id="261" r:id="rId31"/>
    <p:sldId id="262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4" r:id="rId42"/>
    <p:sldId id="303" r:id="rId43"/>
    <p:sldId id="305" r:id="rId44"/>
    <p:sldId id="317" r:id="rId45"/>
    <p:sldId id="264" r:id="rId46"/>
    <p:sldId id="306" r:id="rId47"/>
    <p:sldId id="308" r:id="rId48"/>
    <p:sldId id="314" r:id="rId49"/>
    <p:sldId id="309" r:id="rId50"/>
    <p:sldId id="310" r:id="rId51"/>
    <p:sldId id="311" r:id="rId52"/>
    <p:sldId id="312" r:id="rId53"/>
    <p:sldId id="313" r:id="rId54"/>
    <p:sldId id="315" r:id="rId55"/>
    <p:sldId id="316" r:id="rId56"/>
    <p:sldId id="319" r:id="rId57"/>
    <p:sldId id="320" r:id="rId58"/>
    <p:sldId id="321" r:id="rId59"/>
    <p:sldId id="323" r:id="rId60"/>
    <p:sldId id="324" r:id="rId61"/>
    <p:sldId id="307" r:id="rId6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0D9E381-C137-4140-9CD6-DB862C52D1FE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6E602A-05D0-4FC8-A6FD-F471FA911E1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232247"/>
          </a:xfrm>
        </p:spPr>
        <p:txBody>
          <a:bodyPr/>
          <a:lstStyle/>
          <a:p>
            <a:r>
              <a:rPr lang="it-IT" dirty="0" smtClean="0"/>
              <a:t>PROGETTO PON </a:t>
            </a:r>
            <a:br>
              <a:rPr lang="it-IT" dirty="0" smtClean="0"/>
            </a:br>
            <a:r>
              <a:rPr lang="it-IT" dirty="0" smtClean="0"/>
              <a:t>I NUMERI IN LIBERTÀ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065784"/>
          </a:xfrm>
        </p:spPr>
        <p:txBody>
          <a:bodyPr>
            <a:normAutofit/>
          </a:bodyPr>
          <a:lstStyle/>
          <a:p>
            <a:pPr algn="l"/>
            <a:r>
              <a:rPr lang="it-IT" dirty="0" smtClean="0"/>
              <a:t>C.D. «Palazzello»</a:t>
            </a:r>
          </a:p>
          <a:p>
            <a:pPr algn="l"/>
            <a:r>
              <a:rPr lang="it-IT" dirty="0" smtClean="0"/>
              <a:t>Classi Prime</a:t>
            </a:r>
          </a:p>
          <a:p>
            <a:pPr algn="l"/>
            <a:r>
              <a:rPr lang="it-IT" dirty="0" err="1" smtClean="0"/>
              <a:t>a.s.</a:t>
            </a:r>
            <a:r>
              <a:rPr lang="it-IT" dirty="0" smtClean="0"/>
              <a:t> 2023-2024</a:t>
            </a:r>
          </a:p>
          <a:p>
            <a:pPr algn="l"/>
            <a:endParaRPr lang="it-IT" dirty="0" smtClean="0"/>
          </a:p>
          <a:p>
            <a:pPr algn="l"/>
            <a:r>
              <a:rPr lang="it-IT" dirty="0" smtClean="0"/>
              <a:t>Esperta: </a:t>
            </a:r>
            <a:r>
              <a:rPr lang="it-IT" dirty="0" smtClean="0"/>
              <a:t>Mariastella Ferraro</a:t>
            </a:r>
          </a:p>
          <a:p>
            <a:pPr algn="l"/>
            <a:r>
              <a:rPr lang="it-IT" dirty="0" smtClean="0"/>
              <a:t>Tutor: Rossella Giglio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0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64138" y="1308671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476672"/>
            <a:ext cx="7520940" cy="648072"/>
          </a:xfrm>
        </p:spPr>
        <p:txBody>
          <a:bodyPr/>
          <a:lstStyle/>
          <a:p>
            <a:pPr algn="ctr"/>
            <a:r>
              <a:rPr lang="it-IT" dirty="0" smtClean="0"/>
              <a:t>LE PRIME COSTRUZIONI LIBERE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85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Gioco con le quantità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853928"/>
            <a:ext cx="3806825" cy="285511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Utilizzando materiale di uso quotidiano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19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8352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7584" y="332656"/>
            <a:ext cx="7520940" cy="548640"/>
          </a:xfrm>
        </p:spPr>
        <p:txBody>
          <a:bodyPr/>
          <a:lstStyle/>
          <a:p>
            <a:pPr algn="ctr"/>
            <a:r>
              <a:rPr lang="it-IT" sz="2400" dirty="0" smtClean="0"/>
              <a:t>Attività in palestra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2732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3496">
            <a:off x="1030089" y="109696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8796">
            <a:off x="5260055" y="930486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r>
              <a:rPr lang="it-IT" sz="2400" dirty="0" smtClean="0"/>
              <a:t>      Di meno…di più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809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4608512" cy="1080120"/>
          </a:xfrm>
        </p:spPr>
        <p:txBody>
          <a:bodyPr>
            <a:noAutofit/>
          </a:bodyPr>
          <a:lstStyle/>
          <a:p>
            <a:r>
              <a:rPr lang="it-IT" sz="2000" b="1" dirty="0" smtClean="0"/>
              <a:t>Uno in più, uno in meno!!!</a:t>
            </a:r>
            <a:endParaRPr lang="it-IT" sz="2000" b="1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2963466" cy="3951288"/>
          </a:xfrm>
        </p:spPr>
      </p:pic>
      <p:pic>
        <p:nvPicPr>
          <p:cNvPr id="9" name="Segnaposto contenuto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48680"/>
            <a:ext cx="3024336" cy="237626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284" y="2648620"/>
            <a:ext cx="3395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1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7714" y="87662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20888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tanti materiali per rappresentare le quantità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2929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476672"/>
            <a:ext cx="7520940" cy="792088"/>
          </a:xfrm>
        </p:spPr>
        <p:txBody>
          <a:bodyPr/>
          <a:lstStyle/>
          <a:p>
            <a:pPr algn="ctr"/>
            <a:r>
              <a:rPr lang="it-IT" dirty="0" smtClean="0"/>
              <a:t>Gedeone il COCCODRILLO golosone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56270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04864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75008"/>
          </a:xfrm>
        </p:spPr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Sarà…maggiore, minore o uguale???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79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lvl="0" indent="0"/>
            <a:r>
              <a:rPr lang="it-IT" sz="2000" dirty="0" smtClean="0">
                <a:solidFill>
                  <a:srgbClr val="000000"/>
                </a:solidFill>
              </a:rPr>
              <a:t>Sono state svolte attività </a:t>
            </a:r>
            <a:r>
              <a:rPr lang="it-IT" sz="2000" dirty="0">
                <a:solidFill>
                  <a:srgbClr val="000000"/>
                </a:solidFill>
              </a:rPr>
              <a:t>molto varie, </a:t>
            </a:r>
            <a:r>
              <a:rPr lang="it-IT" sz="2000" dirty="0" smtClean="0">
                <a:solidFill>
                  <a:srgbClr val="000000"/>
                </a:solidFill>
              </a:rPr>
              <a:t>a </a:t>
            </a:r>
            <a:r>
              <a:rPr lang="it-IT" sz="2000" dirty="0">
                <a:solidFill>
                  <a:srgbClr val="000000"/>
                </a:solidFill>
              </a:rPr>
              <a:t>piccoli gruppi di livello, stimolando </a:t>
            </a:r>
            <a:r>
              <a:rPr lang="it-IT" sz="2000" dirty="0" smtClean="0">
                <a:solidFill>
                  <a:srgbClr val="000000"/>
                </a:solidFill>
              </a:rPr>
              <a:t>soprattutto l’osservazione</a:t>
            </a:r>
            <a:r>
              <a:rPr lang="it-IT" sz="2000" dirty="0">
                <a:solidFill>
                  <a:srgbClr val="000000"/>
                </a:solidFill>
              </a:rPr>
              <a:t>, la riflessione, l’autonomia operativa e lo scambio costruttivo tra pari. Il gioco </a:t>
            </a:r>
            <a:r>
              <a:rPr lang="it-IT" sz="2000" dirty="0" smtClean="0">
                <a:solidFill>
                  <a:srgbClr val="000000"/>
                </a:solidFill>
              </a:rPr>
              <a:t>è stato il modo per motivare i bambini, sdrammatizzare le situazioni di insegnamento e divertirsi mentre si impara</a:t>
            </a:r>
            <a:r>
              <a:rPr lang="it-IT" sz="15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548680"/>
            <a:ext cx="7520940" cy="576064"/>
          </a:xfrm>
        </p:spPr>
        <p:txBody>
          <a:bodyPr/>
          <a:lstStyle/>
          <a:p>
            <a:pPr lvl="0" algn="ctr">
              <a:spcBef>
                <a:spcPts val="800"/>
              </a:spcBef>
            </a:pPr>
            <a:r>
              <a:rPr lang="it-IT" b="1" spc="400" dirty="0">
                <a:solidFill>
                  <a:srgbClr val="000000"/>
                </a:solidFill>
                <a:latin typeface="Franklin Gothic Book"/>
              </a:rPr>
              <a:t>LA CASA DEI NUMERI</a:t>
            </a:r>
            <a:r>
              <a:rPr lang="it-IT" sz="1400" spc="400" dirty="0">
                <a:solidFill>
                  <a:srgbClr val="000000"/>
                </a:solidFill>
                <a:latin typeface="Franklin Gothic Book"/>
              </a:rPr>
              <a:t/>
            </a:r>
            <a:br>
              <a:rPr lang="it-IT" sz="1400" spc="400" dirty="0">
                <a:solidFill>
                  <a:srgbClr val="000000"/>
                </a:solidFill>
                <a:latin typeface="Franklin Gothic Book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03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7360">
            <a:off x="971600" y="1124744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Gioco della bandierina in inglese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846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512168"/>
          </a:xfrm>
        </p:spPr>
        <p:txBody>
          <a:bodyPr/>
          <a:lstStyle/>
          <a:p>
            <a:r>
              <a:rPr lang="it-IT" dirty="0" smtClean="0">
                <a:solidFill>
                  <a:schemeClr val="accent6"/>
                </a:solidFill>
                <a:latin typeface="Algerian" panose="04020705040A02060702" pitchFamily="82" charset="0"/>
              </a:rPr>
              <a:t>FINALITÀ DEL PROGETTO</a:t>
            </a:r>
            <a:endParaRPr lang="it-IT" dirty="0">
              <a:solidFill>
                <a:schemeClr val="accent6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21602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 smtClean="0">
                <a:solidFill>
                  <a:srgbClr val="00B050"/>
                </a:solidFill>
              </a:rPr>
              <a:t>Il percorso logico-matematico proposto ha come finalità quella di consolidare obiettivi didattici e concetti, talora di difficile acquisizione, in maniera giocosa, con il bambino protagonista, attore e creatore nel mondo dei numeri, della logica e della robotica.</a:t>
            </a:r>
          </a:p>
        </p:txBody>
      </p:sp>
    </p:spTree>
    <p:extLst>
      <p:ext uri="{BB962C8B-B14F-4D97-AF65-F5344CB8AC3E}">
        <p14:creationId xmlns:p14="http://schemas.microsoft.com/office/powerpoint/2010/main" val="7575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04864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764704"/>
            <a:ext cx="7520940" cy="1080120"/>
          </a:xfrm>
        </p:spPr>
        <p:txBody>
          <a:bodyPr/>
          <a:lstStyle/>
          <a:p>
            <a:r>
              <a:rPr lang="it-IT" dirty="0" smtClean="0"/>
              <a:t>       LE unità                             </a:t>
            </a:r>
            <a:br>
              <a:rPr lang="it-IT" dirty="0" smtClean="0"/>
            </a:br>
            <a:r>
              <a:rPr lang="it-IT" dirty="0" smtClean="0"/>
              <a:t>                                                 </a:t>
            </a:r>
            <a:br>
              <a:rPr lang="it-IT" dirty="0" smtClean="0"/>
            </a:br>
            <a:r>
              <a:rPr lang="it-IT" dirty="0" smtClean="0"/>
              <a:t>                                                       LE DECINE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26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476672"/>
            <a:ext cx="7520940" cy="720080"/>
          </a:xfrm>
        </p:spPr>
        <p:txBody>
          <a:bodyPr/>
          <a:lstStyle/>
          <a:p>
            <a:pPr algn="ctr"/>
            <a:r>
              <a:rPr lang="it-IT" dirty="0" smtClean="0"/>
              <a:t>RAPPRESENTO IL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45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21087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3200400" cy="2400300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04864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2" cy="936104"/>
          </a:xfrm>
        </p:spPr>
        <p:txBody>
          <a:bodyPr/>
          <a:lstStyle/>
          <a:p>
            <a:pPr lvl="0" algn="ctr">
              <a:spcBef>
                <a:spcPts val="800"/>
              </a:spcBef>
            </a:pPr>
            <a:r>
              <a:rPr lang="it-IT" sz="1400" b="1" cap="none" dirty="0" smtClean="0">
                <a:solidFill>
                  <a:srgbClr val="000000"/>
                </a:solidFill>
                <a:latin typeface="Franklin Gothic Book"/>
              </a:rPr>
              <a:t/>
            </a:r>
            <a:br>
              <a:rPr lang="it-IT" sz="1400" b="1" cap="none" dirty="0" smtClean="0">
                <a:solidFill>
                  <a:srgbClr val="000000"/>
                </a:solidFill>
                <a:latin typeface="Franklin Gothic Book"/>
              </a:rPr>
            </a:br>
            <a:r>
              <a:rPr lang="it-IT" sz="1800" b="1" cap="none" dirty="0" smtClean="0">
                <a:solidFill>
                  <a:srgbClr val="000000"/>
                </a:solidFill>
                <a:latin typeface="Franklin Gothic Book"/>
              </a:rPr>
              <a:t>PROCEDIMENTI E STRATEGIE DI CALCOLO ARITMETICO CON I BEE-BOT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7781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60848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476672"/>
            <a:ext cx="7520940" cy="792088"/>
          </a:xfrm>
        </p:spPr>
        <p:txBody>
          <a:bodyPr/>
          <a:lstStyle/>
          <a:p>
            <a:pPr algn="ctr"/>
            <a:r>
              <a:rPr lang="it-IT" sz="2400" dirty="0" smtClean="0"/>
              <a:t>Calcoli Con materiale di riciclo</a:t>
            </a:r>
            <a:endParaRPr lang="it-IT" sz="2400" dirty="0"/>
          </a:p>
        </p:txBody>
      </p:sp>
      <p:sp>
        <p:nvSpPr>
          <p:cNvPr id="2" name="Segnaposto contenuto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6146" y="1380679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047016"/>
          </a:xfrm>
        </p:spPr>
        <p:txBody>
          <a:bodyPr/>
          <a:lstStyle/>
          <a:p>
            <a:r>
              <a:rPr lang="it-IT" dirty="0" smtClean="0"/>
              <a:t> calcoli scritti e colori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30577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1590" y="1812826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43958" y="1956842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39140"/>
          </a:xfrm>
        </p:spPr>
        <p:txBody>
          <a:bodyPr/>
          <a:lstStyle/>
          <a:p>
            <a:pPr algn="ctr"/>
            <a:r>
              <a:rPr lang="it-IT" sz="2400" b="1" cap="none" dirty="0" smtClean="0">
                <a:solidFill>
                  <a:srgbClr val="000000"/>
                </a:solidFill>
                <a:latin typeface="Franklin Gothic Book"/>
              </a:rPr>
              <a:t>FIGURE </a:t>
            </a:r>
            <a:r>
              <a:rPr lang="it-IT" sz="2400" b="1" cap="none" dirty="0">
                <a:solidFill>
                  <a:srgbClr val="000000"/>
                </a:solidFill>
                <a:latin typeface="Franklin Gothic Book"/>
              </a:rPr>
              <a:t>GEOMETRICHE PIANE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26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Le fasi di lavoro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752737"/>
            <a:ext cx="3200400" cy="24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8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56792"/>
            <a:ext cx="2784871" cy="3713162"/>
          </a:xfrm>
        </p:spPr>
      </p:pic>
      <p:pic>
        <p:nvPicPr>
          <p:cNvPr id="1026" name="Picture 2" descr="C:\Users\Utente\Documents\Pon matematica classi prime\figure\c9850485-a99c-4b5e-a48f-62739e41df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764704"/>
            <a:ext cx="28083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1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8640"/>
            <a:ext cx="2784871" cy="371316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1571625"/>
            <a:ext cx="278606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4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19256" cy="1224136"/>
          </a:xfrm>
        </p:spPr>
        <p:txBody>
          <a:bodyPr>
            <a:noAutofit/>
          </a:bodyPr>
          <a:lstStyle/>
          <a:p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METODOLOGIA UTILIZZATA </a:t>
            </a:r>
            <a:r>
              <a:rPr lang="it-IT" sz="2400" cap="none" dirty="0" smtClean="0">
                <a:solidFill>
                  <a:schemeClr val="accent6">
                    <a:lumMod val="75000"/>
                  </a:schemeClr>
                </a:solidFill>
              </a:rPr>
              <a:t>è stata legata alla pratica laboratoriale e al gioco didattico per suscitare l’interesse e la motivazione negli alunni</a:t>
            </a: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it-IT" sz="24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91880" y="1916832"/>
            <a:ext cx="5328592" cy="42093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800" dirty="0" smtClean="0"/>
              <a:t>Sono state proposte situazioni di:</a:t>
            </a:r>
            <a:endParaRPr lang="it-IT" sz="3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Apprendimento individuale: per promuovere la riflessione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Focus </a:t>
            </a:r>
            <a:r>
              <a:rPr lang="it-IT" dirty="0" err="1" smtClean="0">
                <a:solidFill>
                  <a:schemeClr val="accent3">
                    <a:lumMod val="75000"/>
                  </a:schemeClr>
                </a:solidFill>
              </a:rPr>
              <a:t>group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: per sollecitare dialoghi e scambi di opinioni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Apprendimento a coppie: per eseguire esercizi di logica e matematica in modo collaborativo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Apprendimento per piccoli gruppi: per attuare esperienze di cooperative </a:t>
            </a:r>
            <a:r>
              <a:rPr lang="it-IT" dirty="0" err="1" smtClean="0">
                <a:solidFill>
                  <a:schemeClr val="accent3">
                    <a:lumMod val="75000"/>
                  </a:schemeClr>
                </a:solidFill>
              </a:rPr>
              <a:t>learning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 o di gruppi di livello per il recupero e il potenziamento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44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1"/>
            <a:ext cx="8003232" cy="4392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4400" b="1" dirty="0" smtClean="0"/>
              <a:t>ROBOTICA EDUCATIVA</a:t>
            </a:r>
            <a:r>
              <a:rPr lang="it-IT" b="1" dirty="0" smtClean="0"/>
              <a:t>:</a:t>
            </a:r>
          </a:p>
          <a:p>
            <a:pPr marL="0" indent="0">
              <a:buNone/>
            </a:pPr>
            <a:r>
              <a:rPr lang="it-IT" sz="2000" dirty="0" smtClean="0"/>
              <a:t>Il modulo si pone l'obiettivo di migliorare i livelli di apprendimento dei bambini attraverso l'uso della robotica educativa. È un approccio pedagogico che si basa sull'utilizzo dei robot per rendere la didattica più efficace e coinvolgente. Questo innovativo metodo di insegnamento trasforma le lezioni che a volte possono risultare noiose, in attività creative e divertenti, per far si che il bambino sia al centro del processo di insegnamento-apprendimento. Il metodo principale dell'attività è quello della </a:t>
            </a:r>
            <a:r>
              <a:rPr lang="it-IT" sz="2000" dirty="0" err="1" smtClean="0"/>
              <a:t>peer</a:t>
            </a:r>
            <a:r>
              <a:rPr lang="it-IT" sz="2000" dirty="0" smtClean="0"/>
              <a:t> </a:t>
            </a:r>
            <a:r>
              <a:rPr lang="it-IT" sz="2000" dirty="0" err="1" smtClean="0"/>
              <a:t>education</a:t>
            </a:r>
            <a:r>
              <a:rPr lang="it-IT" sz="2000" dirty="0" smtClean="0"/>
              <a:t>, l'educazione tra pari che si basa su dinamiche di gruppo, incentivando l'esercizio della condivisione e della progettazione. La novità della situazione stimola il bambino al coinvolgimento e gli permette di partecipare attivamente al processo educativo. Inoltre, la dimensione laboratoriale fa sì che il bambino apprenda facendo e giocando.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100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04864"/>
            <a:ext cx="3200400" cy="24003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Tante costruzioni libere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689" y="588591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36817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384376" cy="273630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64138" y="1380679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213954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11675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132">
            <a:off x="822325" y="1753394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26836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193">
            <a:off x="788060" y="1468103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42035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Progettazione del robot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26256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1753394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Seguire le istruzioni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449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0089" y="1096963"/>
            <a:ext cx="2784871" cy="3713162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58984"/>
          </a:xfrm>
        </p:spPr>
        <p:txBody>
          <a:bodyPr/>
          <a:lstStyle/>
          <a:p>
            <a:r>
              <a:rPr lang="it-IT" dirty="0" smtClean="0"/>
              <a:t>Lavoro in gruppo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41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1753394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passi per accendere le luci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9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/>
          </a:bodyPr>
          <a:lstStyle/>
          <a:p>
            <a:pPr algn="l"/>
            <a:r>
              <a:rPr lang="it-IT" sz="3600" dirty="0" smtClean="0"/>
              <a:t>GLI ALUNNI HANNO PARTECIPATO CON…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2204864"/>
            <a:ext cx="7931224" cy="3921299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ASSIDUITÀ </a:t>
            </a:r>
            <a:endParaRPr lang="it-IT" sz="2400" dirty="0" smtClean="0"/>
          </a:p>
          <a:p>
            <a:r>
              <a:rPr lang="it-IT" sz="2400" dirty="0" smtClean="0"/>
              <a:t>ATTENZIONE</a:t>
            </a:r>
            <a:endParaRPr lang="it-IT" sz="2400" dirty="0"/>
          </a:p>
          <a:p>
            <a:r>
              <a:rPr lang="it-IT" sz="2400" dirty="0" smtClean="0"/>
              <a:t>INTERESSE</a:t>
            </a:r>
            <a:endParaRPr lang="it-IT" sz="2400" dirty="0" smtClean="0"/>
          </a:p>
          <a:p>
            <a:r>
              <a:rPr lang="it-IT" sz="2400" dirty="0" smtClean="0"/>
              <a:t>COINVOLGENTE  ENTUSIASMO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010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Abbiamo raggiunto lo scopo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21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Percorsi per </a:t>
            </a:r>
            <a:r>
              <a:rPr lang="it-IT" dirty="0" err="1" smtClean="0"/>
              <a:t>bee</a:t>
            </a:r>
            <a:r>
              <a:rPr lang="it-IT" dirty="0" smtClean="0"/>
              <a:t>-bot in palestra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784871" cy="371316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786063" cy="371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egnaposto contenuto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85" y="2276872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34173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753394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percorsi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09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339171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3880" y="1464303"/>
            <a:ext cx="2784871" cy="324036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Ancora percorsi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" y="957121"/>
            <a:ext cx="2724532" cy="371316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6448" y="1781037"/>
            <a:ext cx="3775462" cy="260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4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/>
              <a:t>Ci prepariamo per I lavori conclusivi</a:t>
            </a:r>
            <a:endParaRPr lang="it-IT" sz="2400" b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55576" y="1097280"/>
            <a:ext cx="3384376" cy="387504"/>
          </a:xfrm>
        </p:spPr>
        <p:txBody>
          <a:bodyPr/>
          <a:lstStyle/>
          <a:p>
            <a:r>
              <a:rPr lang="it-IT" dirty="0" smtClean="0"/>
              <a:t>Sommiamo i punti!!!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2331243" cy="3108325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Gli amici del 10!!!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66" y="1701800"/>
            <a:ext cx="2331243" cy="3108325"/>
          </a:xfrm>
        </p:spPr>
      </p:pic>
    </p:spTree>
    <p:extLst>
      <p:ext uri="{BB962C8B-B14F-4D97-AF65-F5344CB8AC3E}">
        <p14:creationId xmlns:p14="http://schemas.microsoft.com/office/powerpoint/2010/main" val="164462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0089" y="109696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3200400" cy="2400300"/>
          </a:xfrm>
        </p:spPr>
      </p:pic>
      <p:sp>
        <p:nvSpPr>
          <p:cNvPr id="7" name="Rettangolo 6"/>
          <p:cNvSpPr/>
          <p:nvPr/>
        </p:nvSpPr>
        <p:spPr>
          <a:xfrm>
            <a:off x="1115616" y="498297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cap="all" dirty="0" smtClean="0">
                <a:solidFill>
                  <a:srgbClr val="000000"/>
                </a:solidFill>
                <a:latin typeface="Franklin Gothic Medium"/>
              </a:rPr>
              <a:t>Il pulcino pasquale con il </a:t>
            </a:r>
            <a:r>
              <a:rPr lang="it-IT" sz="2800" cap="all" dirty="0" err="1" smtClean="0">
                <a:solidFill>
                  <a:srgbClr val="000000"/>
                </a:solidFill>
                <a:latin typeface="Franklin Gothic Medium"/>
              </a:rPr>
              <a:t>coding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03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697" y="444575"/>
            <a:ext cx="2784871" cy="3713162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0161" y="1380679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3891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0305">
            <a:off x="4892131" y="1092647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Lavoretto pasquale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25463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3431">
            <a:off x="4908352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Numeri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13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>
            <a:noAutofit/>
          </a:bodyPr>
          <a:lstStyle/>
          <a:p>
            <a:pPr algn="ctr"/>
            <a:r>
              <a:rPr lang="it-IT" sz="3600" dirty="0" smtClean="0"/>
              <a:t>ACCOGLIENZA</a:t>
            </a:r>
            <a:endParaRPr lang="it-IT" sz="36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412776"/>
            <a:ext cx="4040188" cy="3744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 smtClean="0"/>
              <a:t>L'accoglienza è stato un momento fondamentale per istaurare un rapporto positivo  tra insegnanti e gruppo classe ma anche tra bambini. I bambini sono impegnati in feste di benvenuto, giochi, attività che </a:t>
            </a:r>
            <a:r>
              <a:rPr lang="it-IT" sz="2000" dirty="0"/>
              <a:t> </a:t>
            </a:r>
            <a:r>
              <a:rPr lang="it-IT" sz="2000" dirty="0" smtClean="0"/>
              <a:t>sono stati utili a: conoscersi; creare un legame; rapportarsi con l'insegnante; scoprire l'ambiente della scuola ed ambientarsi.</a:t>
            </a:r>
            <a:endParaRPr lang="it-IT" sz="20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13767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BEE-BOT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2055812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30415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13093">
            <a:off x="4908352" y="1096963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38145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7078">
            <a:off x="837279" y="1142530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029">
            <a:off x="4700588" y="1753394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16397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2201">
            <a:off x="4908352" y="1096963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42203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63544" y="1096963"/>
            <a:ext cx="2674488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Il </a:t>
            </a:r>
            <a:r>
              <a:rPr lang="it-IT" dirty="0" err="1" smtClean="0"/>
              <a:t>Lapbook</a:t>
            </a:r>
            <a:r>
              <a:rPr lang="it-IT" dirty="0" smtClean="0"/>
              <a:t> è completo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94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60731">
            <a:off x="1030089" y="1096963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Addizioni e quantità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6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8872">
            <a:off x="958208" y="762886"/>
            <a:ext cx="2784871" cy="371316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4420" y="954332"/>
            <a:ext cx="2652258" cy="37131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5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Giornata conclusiva con i genitori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9552" y="1097280"/>
            <a:ext cx="6480720" cy="459512"/>
          </a:xfrm>
        </p:spPr>
        <p:txBody>
          <a:bodyPr>
            <a:normAutofit/>
          </a:bodyPr>
          <a:lstStyle/>
          <a:p>
            <a:r>
              <a:rPr lang="it-IT" dirty="0" smtClean="0"/>
              <a:t>Percorsi per </a:t>
            </a:r>
            <a:r>
              <a:rPr lang="it-IT" dirty="0" err="1" smtClean="0"/>
              <a:t>bee</a:t>
            </a:r>
            <a:r>
              <a:rPr lang="it-IT" dirty="0" smtClean="0"/>
              <a:t>-bot con le costruzioni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8"/>
            <a:ext cx="2331243" cy="3108325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016710"/>
            <a:ext cx="3200400" cy="247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184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 i </a:t>
            </a:r>
            <a:r>
              <a:rPr lang="it-IT" dirty="0" err="1"/>
              <a:t>bee</a:t>
            </a:r>
            <a:r>
              <a:rPr lang="it-IT" dirty="0"/>
              <a:t>-bot sulla linea dei numeri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5837272" cy="548640"/>
          </a:xfrm>
        </p:spPr>
        <p:txBody>
          <a:bodyPr/>
          <a:lstStyle/>
          <a:p>
            <a:r>
              <a:rPr lang="it-IT" dirty="0" smtClean="0"/>
              <a:t>Addizioni e sottrazioni a mente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3200400" cy="24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2332519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732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pPr algn="ctr"/>
            <a:r>
              <a:rPr lang="it-IT" dirty="0" smtClean="0"/>
              <a:t>Laboratorio genitori e figli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75656" y="908720"/>
            <a:ext cx="7128792" cy="648072"/>
          </a:xfrm>
        </p:spPr>
        <p:txBody>
          <a:bodyPr/>
          <a:lstStyle/>
          <a:p>
            <a:r>
              <a:rPr lang="it-IT" dirty="0" smtClean="0"/>
              <a:t>         Costruiamo con i lego </a:t>
            </a:r>
            <a:r>
              <a:rPr lang="it-IT" dirty="0" err="1" smtClean="0"/>
              <a:t>education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3200400" cy="2400300"/>
          </a:xfrm>
        </p:spPr>
      </p:pic>
      <p:pic>
        <p:nvPicPr>
          <p:cNvPr id="10" name="Segnaposto contenuto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04864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1807579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2960" y="764704"/>
            <a:ext cx="4757152" cy="432048"/>
          </a:xfrm>
        </p:spPr>
        <p:txBody>
          <a:bodyPr>
            <a:noAutofit/>
          </a:bodyPr>
          <a:lstStyle/>
          <a:p>
            <a:r>
              <a:rPr lang="it-IT" sz="2400" dirty="0" smtClean="0"/>
              <a:t>Costruzione del robot</a:t>
            </a:r>
            <a:endParaRPr lang="it-IT" sz="2400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3200400" cy="2400300"/>
          </a:xfrm>
        </p:spPr>
      </p:pic>
      <p:pic>
        <p:nvPicPr>
          <p:cNvPr id="10" name="Segnaposto contenuto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2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2528357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2960" y="476672"/>
            <a:ext cx="6197312" cy="576064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 smtClean="0"/>
              <a:t>Gioco delle scatoline</a:t>
            </a:r>
            <a:endParaRPr lang="it-IT" sz="2000" b="1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3200400" cy="2400300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27910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544" y="476672"/>
            <a:ext cx="3888432" cy="548640"/>
          </a:xfrm>
        </p:spPr>
        <p:txBody>
          <a:bodyPr/>
          <a:lstStyle/>
          <a:p>
            <a:r>
              <a:rPr lang="it-IT" dirty="0" smtClean="0"/>
              <a:t>Programmazione del robot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2331243" cy="3108325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            Avvio!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1905299"/>
            <a:ext cx="3200400" cy="2701327"/>
          </a:xfrm>
        </p:spPr>
      </p:pic>
    </p:spTree>
    <p:extLst>
      <p:ext uri="{BB962C8B-B14F-4D97-AF65-F5344CB8AC3E}">
        <p14:creationId xmlns:p14="http://schemas.microsoft.com/office/powerpoint/2010/main" val="2660437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Lavori </a:t>
            </a:r>
            <a:r>
              <a:rPr lang="it-IT" dirty="0" smtClean="0"/>
              <a:t>conclusi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92080" y="3933057"/>
            <a:ext cx="3265251" cy="1008112"/>
          </a:xfrm>
        </p:spPr>
        <p:txBody>
          <a:bodyPr/>
          <a:lstStyle/>
          <a:p>
            <a:r>
              <a:rPr lang="it-IT" dirty="0" smtClean="0"/>
              <a:t>GRAZIE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432048"/>
          </a:xfrm>
        </p:spPr>
        <p:txBody>
          <a:bodyPr>
            <a:normAutofit/>
          </a:bodyPr>
          <a:lstStyle/>
          <a:p>
            <a:r>
              <a:rPr lang="it-IT" dirty="0" smtClean="0"/>
              <a:t>Percorsi in palestra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200400" cy="2400300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04048" y="1484784"/>
            <a:ext cx="3312368" cy="432048"/>
          </a:xfrm>
        </p:spPr>
        <p:txBody>
          <a:bodyPr>
            <a:normAutofit/>
          </a:bodyPr>
          <a:lstStyle/>
          <a:p>
            <a:r>
              <a:rPr lang="it-IT" dirty="0" smtClean="0"/>
              <a:t>Percorsi con i </a:t>
            </a:r>
            <a:r>
              <a:rPr lang="it-IT" dirty="0" err="1" smtClean="0"/>
              <a:t>bee</a:t>
            </a:r>
            <a:r>
              <a:rPr lang="it-IT" dirty="0" smtClean="0"/>
              <a:t>-bot</a:t>
            </a:r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27049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853928"/>
            <a:ext cx="3806825" cy="285511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 rot="19140000">
            <a:off x="1152640" y="1864725"/>
            <a:ext cx="5794760" cy="1066305"/>
          </a:xfrm>
        </p:spPr>
        <p:txBody>
          <a:bodyPr>
            <a:normAutofit/>
          </a:bodyPr>
          <a:lstStyle/>
          <a:p>
            <a:r>
              <a:rPr lang="it-IT" sz="4800" dirty="0" smtClean="0"/>
              <a:t>GIOCO</a:t>
            </a:r>
            <a:r>
              <a:rPr lang="it-IT" dirty="0" smtClean="0"/>
              <a:t> </a:t>
            </a:r>
            <a:r>
              <a:rPr lang="it-IT" sz="1600" dirty="0" smtClean="0"/>
              <a:t>con i LEGO: OSSERVAZIONE E RIFLESSIONE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05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3200400" cy="240030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80"/>
            <a:ext cx="3200400" cy="2400300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2960" y="692696"/>
            <a:ext cx="7520940" cy="504056"/>
          </a:xfrm>
        </p:spPr>
        <p:txBody>
          <a:bodyPr/>
          <a:lstStyle/>
          <a:p>
            <a:r>
              <a:rPr lang="it-IT" dirty="0" err="1" smtClean="0"/>
              <a:t>LEGo</a:t>
            </a:r>
            <a:r>
              <a:rPr lang="it-IT" dirty="0" smtClean="0"/>
              <a:t> </a:t>
            </a:r>
            <a:r>
              <a:rPr lang="it-IT" dirty="0" err="1" smtClean="0"/>
              <a:t>spike</a:t>
            </a:r>
            <a:r>
              <a:rPr lang="it-IT" dirty="0" smtClean="0"/>
              <a:t> 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42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oli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749</TotalTime>
  <Words>608</Words>
  <Application>Microsoft Office PowerPoint</Application>
  <PresentationFormat>Presentazione su schermo (4:3)</PresentationFormat>
  <Paragraphs>78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2" baseType="lpstr">
      <vt:lpstr>Angoli</vt:lpstr>
      <vt:lpstr>PROGETTO PON  I NUMERI IN LIBERTÀ </vt:lpstr>
      <vt:lpstr>FINALITÀ DEL PROGETTO</vt:lpstr>
      <vt:lpstr>METODOLOGIA UTILIZZATA è stata legata alla pratica laboratoriale e al gioco didattico per suscitare l’interesse e la motivazione negli alunni </vt:lpstr>
      <vt:lpstr>GLI ALUNNI HANNO PARTECIPATO CON…</vt:lpstr>
      <vt:lpstr>ACCOGLIENZA</vt:lpstr>
      <vt:lpstr>Presentazione standard di PowerPoint</vt:lpstr>
      <vt:lpstr>Presentazione standard di PowerPoint</vt:lpstr>
      <vt:lpstr>Presentazione standard di PowerPoint</vt:lpstr>
      <vt:lpstr>LEGo spike …</vt:lpstr>
      <vt:lpstr>LE PRIME COSTRUZIONI LIBERE</vt:lpstr>
      <vt:lpstr>Gioco con le quantità</vt:lpstr>
      <vt:lpstr>Attività in palestra</vt:lpstr>
      <vt:lpstr>      Di meno…di più</vt:lpstr>
      <vt:lpstr>Presentazione standard di PowerPoint</vt:lpstr>
      <vt:lpstr>tanti materiali per rappresentare le quantità</vt:lpstr>
      <vt:lpstr>Gedeone il COCCODRILLO golosone</vt:lpstr>
      <vt:lpstr>Sarà…maggiore, minore o uguale???</vt:lpstr>
      <vt:lpstr>LA CASA DEI NUMERI </vt:lpstr>
      <vt:lpstr>Gioco della bandierina in inglese</vt:lpstr>
      <vt:lpstr>       LE unità                                                                                                                                       LE DECINE</vt:lpstr>
      <vt:lpstr>RAPPRESENTO IL 10</vt:lpstr>
      <vt:lpstr>Presentazione standard di PowerPoint</vt:lpstr>
      <vt:lpstr> PROCEDIMENTI E STRATEGIE DI CALCOLO ARITMETICO CON I BEE-BOT</vt:lpstr>
      <vt:lpstr>Calcoli Con materiale di riciclo</vt:lpstr>
      <vt:lpstr> calcoli scritti e colori</vt:lpstr>
      <vt:lpstr>FIGURE GEOMETRICHE PIANE</vt:lpstr>
      <vt:lpstr>Le fasi di lavoro</vt:lpstr>
      <vt:lpstr>Presentazione standard di PowerPoint</vt:lpstr>
      <vt:lpstr>Presentazione standard di PowerPoint</vt:lpstr>
      <vt:lpstr>Presentazione standard di PowerPoint</vt:lpstr>
      <vt:lpstr>Tante costruzioni libere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Progettazione del robot</vt:lpstr>
      <vt:lpstr>Seguire le istruzioni</vt:lpstr>
      <vt:lpstr>Lavoro in gruppo</vt:lpstr>
      <vt:lpstr>I passi per accendere le luci</vt:lpstr>
      <vt:lpstr>Abbiamo raggiunto lo scopo</vt:lpstr>
      <vt:lpstr>Percorsi per bee-bot in palestra</vt:lpstr>
      <vt:lpstr>I percorsi</vt:lpstr>
      <vt:lpstr>Presentazione standard di PowerPoint</vt:lpstr>
      <vt:lpstr>Ancora percorsi</vt:lpstr>
      <vt:lpstr>Ci prepariamo per I lavori conclusivi</vt:lpstr>
      <vt:lpstr>Presentazione standard di PowerPoint</vt:lpstr>
      <vt:lpstr>Presentazione standard di PowerPoint</vt:lpstr>
      <vt:lpstr>Lavoretto pasquale</vt:lpstr>
      <vt:lpstr>Numeri</vt:lpstr>
      <vt:lpstr>Presentazione standard di PowerPoint</vt:lpstr>
      <vt:lpstr>Presentazione standard di PowerPoint</vt:lpstr>
      <vt:lpstr>Presentazione standard di PowerPoint</vt:lpstr>
      <vt:lpstr>Il Lapbook è completo</vt:lpstr>
      <vt:lpstr>Addizioni e quantità</vt:lpstr>
      <vt:lpstr>Presentazione standard di PowerPoint</vt:lpstr>
      <vt:lpstr>Giornata conclusiva con i genitori</vt:lpstr>
      <vt:lpstr>con i bee-bot sulla linea dei numeri</vt:lpstr>
      <vt:lpstr>Laboratorio genitori e figli</vt:lpstr>
      <vt:lpstr>Presentazione standard di PowerPoint</vt:lpstr>
      <vt:lpstr>Presentazione standard di PowerPoint</vt:lpstr>
      <vt:lpstr>Lavori conclusi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PON  I NUMERI IN LIBERTÀ</dc:title>
  <dc:creator>Utente</dc:creator>
  <cp:lastModifiedBy>Utente</cp:lastModifiedBy>
  <cp:revision>42</cp:revision>
  <dcterms:created xsi:type="dcterms:W3CDTF">2024-03-23T09:56:20Z</dcterms:created>
  <dcterms:modified xsi:type="dcterms:W3CDTF">2024-04-24T08:27:12Z</dcterms:modified>
</cp:coreProperties>
</file>